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303" r:id="rId15"/>
    <p:sldId id="304" r:id="rId16"/>
    <p:sldId id="306" r:id="rId17"/>
    <p:sldId id="305" r:id="rId18"/>
    <p:sldId id="269" r:id="rId19"/>
    <p:sldId id="270" r:id="rId20"/>
    <p:sldId id="271" r:id="rId21"/>
    <p:sldId id="272" r:id="rId22"/>
    <p:sldId id="274" r:id="rId23"/>
    <p:sldId id="275" r:id="rId24"/>
    <p:sldId id="276" r:id="rId25"/>
    <p:sldId id="277" r:id="rId26"/>
    <p:sldId id="278" r:id="rId27"/>
    <p:sldId id="279" r:id="rId28"/>
    <p:sldId id="307" r:id="rId29"/>
    <p:sldId id="308" r:id="rId30"/>
    <p:sldId id="309" r:id="rId31"/>
    <p:sldId id="310" r:id="rId32"/>
    <p:sldId id="312" r:id="rId33"/>
    <p:sldId id="311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2" r:id="rId45"/>
    <p:sldId id="291" r:id="rId46"/>
    <p:sldId id="313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B1C172-D06F-467C-9C7D-B57A9729F78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C3AAE1C-B9C1-455D-9AC8-3D20CC04290A}">
      <dgm:prSet/>
      <dgm:spPr/>
      <dgm:t>
        <a:bodyPr/>
        <a:lstStyle/>
        <a:p>
          <a:r>
            <a:rPr lang="en-US" b="1" u="sng"/>
            <a:t>Exercise-5.5- </a:t>
          </a:r>
          <a:endParaRPr lang="en-US"/>
        </a:p>
      </dgm:t>
    </dgm:pt>
    <dgm:pt modelId="{A9D6B63C-1C24-42FA-BCED-6EC255B3706F}" type="parTrans" cxnId="{6D482C17-A904-413F-AA7E-74A8F5AFA177}">
      <dgm:prSet/>
      <dgm:spPr/>
      <dgm:t>
        <a:bodyPr/>
        <a:lstStyle/>
        <a:p>
          <a:endParaRPr lang="en-US"/>
        </a:p>
      </dgm:t>
    </dgm:pt>
    <dgm:pt modelId="{40E326F7-EE5E-47ED-BEA7-072A89475941}" type="sibTrans" cxnId="{6D482C17-A904-413F-AA7E-74A8F5AFA177}">
      <dgm:prSet/>
      <dgm:spPr/>
      <dgm:t>
        <a:bodyPr/>
        <a:lstStyle/>
        <a:p>
          <a:endParaRPr lang="en-US"/>
        </a:p>
      </dgm:t>
    </dgm:pt>
    <dgm:pt modelId="{29490020-648F-435C-97DA-46F77F518C68}">
      <dgm:prSet/>
      <dgm:spPr/>
      <dgm:t>
        <a:bodyPr/>
        <a:lstStyle/>
        <a:p>
          <a:r>
            <a:rPr lang="en-US" b="1" u="sng"/>
            <a:t>ACTIVITY</a:t>
          </a:r>
          <a:endParaRPr lang="en-US"/>
        </a:p>
      </dgm:t>
    </dgm:pt>
    <dgm:pt modelId="{88D1CD15-8900-4F57-A61E-B613E3DEDA80}" type="parTrans" cxnId="{36B47BAF-0163-4FB6-942D-CFF73AC27050}">
      <dgm:prSet/>
      <dgm:spPr/>
      <dgm:t>
        <a:bodyPr/>
        <a:lstStyle/>
        <a:p>
          <a:endParaRPr lang="en-US"/>
        </a:p>
      </dgm:t>
    </dgm:pt>
    <dgm:pt modelId="{44C945C6-79BB-487E-BF1A-FC27C2D7BD04}" type="sibTrans" cxnId="{36B47BAF-0163-4FB6-942D-CFF73AC27050}">
      <dgm:prSet/>
      <dgm:spPr/>
      <dgm:t>
        <a:bodyPr/>
        <a:lstStyle/>
        <a:p>
          <a:endParaRPr lang="en-US"/>
        </a:p>
      </dgm:t>
    </dgm:pt>
    <dgm:pt modelId="{11FD1853-10F0-4E96-951E-7F058B09332A}" type="pres">
      <dgm:prSet presAssocID="{60B1C172-D06F-467C-9C7D-B57A9729F78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9B943EB-5974-43A8-A4CA-D0D5C8890B0A}" type="pres">
      <dgm:prSet presAssocID="{BC3AAE1C-B9C1-455D-9AC8-3D20CC04290A}" presName="hierRoot1" presStyleCnt="0"/>
      <dgm:spPr/>
    </dgm:pt>
    <dgm:pt modelId="{CE07310D-5412-4BFB-AE39-A43B77267342}" type="pres">
      <dgm:prSet presAssocID="{BC3AAE1C-B9C1-455D-9AC8-3D20CC04290A}" presName="composite" presStyleCnt="0"/>
      <dgm:spPr/>
    </dgm:pt>
    <dgm:pt modelId="{CC33DEEB-68DE-4720-A89C-7A1503F79A38}" type="pres">
      <dgm:prSet presAssocID="{BC3AAE1C-B9C1-455D-9AC8-3D20CC04290A}" presName="background" presStyleLbl="node0" presStyleIdx="0" presStyleCnt="2"/>
      <dgm:spPr/>
    </dgm:pt>
    <dgm:pt modelId="{848AF4B3-486F-4FF1-88C9-9E0B6C2C030C}" type="pres">
      <dgm:prSet presAssocID="{BC3AAE1C-B9C1-455D-9AC8-3D20CC04290A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BECCBF-6FEE-43B3-A523-A91597890CC9}" type="pres">
      <dgm:prSet presAssocID="{BC3AAE1C-B9C1-455D-9AC8-3D20CC04290A}" presName="hierChild2" presStyleCnt="0"/>
      <dgm:spPr/>
    </dgm:pt>
    <dgm:pt modelId="{A0FB7CC5-AB29-45F3-932C-CA273A4BEBA9}" type="pres">
      <dgm:prSet presAssocID="{29490020-648F-435C-97DA-46F77F518C68}" presName="hierRoot1" presStyleCnt="0"/>
      <dgm:spPr/>
    </dgm:pt>
    <dgm:pt modelId="{E9CBAD03-5502-443D-B07B-CB6DE7873299}" type="pres">
      <dgm:prSet presAssocID="{29490020-648F-435C-97DA-46F77F518C68}" presName="composite" presStyleCnt="0"/>
      <dgm:spPr/>
    </dgm:pt>
    <dgm:pt modelId="{404BAD3D-EBD9-4A8A-8C5F-EC0C3099CD7F}" type="pres">
      <dgm:prSet presAssocID="{29490020-648F-435C-97DA-46F77F518C68}" presName="background" presStyleLbl="node0" presStyleIdx="1" presStyleCnt="2"/>
      <dgm:spPr/>
    </dgm:pt>
    <dgm:pt modelId="{DEFEFFBD-4879-49D4-A3DA-DEF5C17B9745}" type="pres">
      <dgm:prSet presAssocID="{29490020-648F-435C-97DA-46F77F518C68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2452B-9E8A-4139-8193-172CE0896993}" type="pres">
      <dgm:prSet presAssocID="{29490020-648F-435C-97DA-46F77F518C68}" presName="hierChild2" presStyleCnt="0"/>
      <dgm:spPr/>
    </dgm:pt>
  </dgm:ptLst>
  <dgm:cxnLst>
    <dgm:cxn modelId="{36B47BAF-0163-4FB6-942D-CFF73AC27050}" srcId="{60B1C172-D06F-467C-9C7D-B57A9729F784}" destId="{29490020-648F-435C-97DA-46F77F518C68}" srcOrd="1" destOrd="0" parTransId="{88D1CD15-8900-4F57-A61E-B613E3DEDA80}" sibTransId="{44C945C6-79BB-487E-BF1A-FC27C2D7BD04}"/>
    <dgm:cxn modelId="{35B89C90-6144-42A6-9741-0A43FBDACCA2}" type="presOf" srcId="{BC3AAE1C-B9C1-455D-9AC8-3D20CC04290A}" destId="{848AF4B3-486F-4FF1-88C9-9E0B6C2C030C}" srcOrd="0" destOrd="0" presId="urn:microsoft.com/office/officeart/2005/8/layout/hierarchy1"/>
    <dgm:cxn modelId="{6D482C17-A904-413F-AA7E-74A8F5AFA177}" srcId="{60B1C172-D06F-467C-9C7D-B57A9729F784}" destId="{BC3AAE1C-B9C1-455D-9AC8-3D20CC04290A}" srcOrd="0" destOrd="0" parTransId="{A9D6B63C-1C24-42FA-BCED-6EC255B3706F}" sibTransId="{40E326F7-EE5E-47ED-BEA7-072A89475941}"/>
    <dgm:cxn modelId="{A7FFBB71-77AA-4887-B855-8177E77EC263}" type="presOf" srcId="{60B1C172-D06F-467C-9C7D-B57A9729F784}" destId="{11FD1853-10F0-4E96-951E-7F058B09332A}" srcOrd="0" destOrd="0" presId="urn:microsoft.com/office/officeart/2005/8/layout/hierarchy1"/>
    <dgm:cxn modelId="{F94D284B-59CE-4E35-ADE2-E00463799B05}" type="presOf" srcId="{29490020-648F-435C-97DA-46F77F518C68}" destId="{DEFEFFBD-4879-49D4-A3DA-DEF5C17B9745}" srcOrd="0" destOrd="0" presId="urn:microsoft.com/office/officeart/2005/8/layout/hierarchy1"/>
    <dgm:cxn modelId="{73F8ACEA-7C19-42A4-99AF-9C42621232DA}" type="presParOf" srcId="{11FD1853-10F0-4E96-951E-7F058B09332A}" destId="{B9B943EB-5974-43A8-A4CA-D0D5C8890B0A}" srcOrd="0" destOrd="0" presId="urn:microsoft.com/office/officeart/2005/8/layout/hierarchy1"/>
    <dgm:cxn modelId="{31CA25E7-8817-4851-AC65-ABCD7C60458D}" type="presParOf" srcId="{B9B943EB-5974-43A8-A4CA-D0D5C8890B0A}" destId="{CE07310D-5412-4BFB-AE39-A43B77267342}" srcOrd="0" destOrd="0" presId="urn:microsoft.com/office/officeart/2005/8/layout/hierarchy1"/>
    <dgm:cxn modelId="{059E7185-593A-4969-A8C9-B6B71EB4CFCE}" type="presParOf" srcId="{CE07310D-5412-4BFB-AE39-A43B77267342}" destId="{CC33DEEB-68DE-4720-A89C-7A1503F79A38}" srcOrd="0" destOrd="0" presId="urn:microsoft.com/office/officeart/2005/8/layout/hierarchy1"/>
    <dgm:cxn modelId="{A6C27D8E-6099-43B0-A4B3-30FBF64F5797}" type="presParOf" srcId="{CE07310D-5412-4BFB-AE39-A43B77267342}" destId="{848AF4B3-486F-4FF1-88C9-9E0B6C2C030C}" srcOrd="1" destOrd="0" presId="urn:microsoft.com/office/officeart/2005/8/layout/hierarchy1"/>
    <dgm:cxn modelId="{A56BBB80-DC59-4D41-8436-0063AB5FC375}" type="presParOf" srcId="{B9B943EB-5974-43A8-A4CA-D0D5C8890B0A}" destId="{5CBECCBF-6FEE-43B3-A523-A91597890CC9}" srcOrd="1" destOrd="0" presId="urn:microsoft.com/office/officeart/2005/8/layout/hierarchy1"/>
    <dgm:cxn modelId="{DE19F6F7-0DFC-4D1C-92BD-D9B7134DEEAF}" type="presParOf" srcId="{11FD1853-10F0-4E96-951E-7F058B09332A}" destId="{A0FB7CC5-AB29-45F3-932C-CA273A4BEBA9}" srcOrd="1" destOrd="0" presId="urn:microsoft.com/office/officeart/2005/8/layout/hierarchy1"/>
    <dgm:cxn modelId="{7C86408F-5C97-4E83-8145-4D2A05E8A43D}" type="presParOf" srcId="{A0FB7CC5-AB29-45F3-932C-CA273A4BEBA9}" destId="{E9CBAD03-5502-443D-B07B-CB6DE7873299}" srcOrd="0" destOrd="0" presId="urn:microsoft.com/office/officeart/2005/8/layout/hierarchy1"/>
    <dgm:cxn modelId="{7D9F67FD-33B7-47FC-B998-E10315E2877F}" type="presParOf" srcId="{E9CBAD03-5502-443D-B07B-CB6DE7873299}" destId="{404BAD3D-EBD9-4A8A-8C5F-EC0C3099CD7F}" srcOrd="0" destOrd="0" presId="urn:microsoft.com/office/officeart/2005/8/layout/hierarchy1"/>
    <dgm:cxn modelId="{B6144F80-E09E-4155-8BAF-E9E90A450D18}" type="presParOf" srcId="{E9CBAD03-5502-443D-B07B-CB6DE7873299}" destId="{DEFEFFBD-4879-49D4-A3DA-DEF5C17B9745}" srcOrd="1" destOrd="0" presId="urn:microsoft.com/office/officeart/2005/8/layout/hierarchy1"/>
    <dgm:cxn modelId="{B0FDF0BB-E79D-4C42-851A-85885A223014}" type="presParOf" srcId="{A0FB7CC5-AB29-45F3-932C-CA273A4BEBA9}" destId="{32C2452B-9E8A-4139-8193-172CE089699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3DEEB-68DE-4720-A89C-7A1503F79A38}">
      <dsp:nvSpPr>
        <dsp:cNvPr id="0" name=""/>
        <dsp:cNvSpPr/>
      </dsp:nvSpPr>
      <dsp:spPr>
        <a:xfrm>
          <a:off x="13170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8AF4B3-486F-4FF1-88C9-9E0B6C2C030C}">
      <dsp:nvSpPr>
        <dsp:cNvPr id="0" name=""/>
        <dsp:cNvSpPr/>
      </dsp:nvSpPr>
      <dsp:spPr>
        <a:xfrm>
          <a:off x="62383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u="sng" kern="1200"/>
            <a:t>Exercise-5.5- </a:t>
          </a:r>
          <a:endParaRPr lang="en-US" sz="6500" kern="1200"/>
        </a:p>
      </dsp:txBody>
      <dsp:txXfrm>
        <a:off x="706207" y="551349"/>
        <a:ext cx="4264426" cy="2647776"/>
      </dsp:txXfrm>
    </dsp:sp>
    <dsp:sp modelId="{404BAD3D-EBD9-4A8A-8C5F-EC0C3099CD7F}">
      <dsp:nvSpPr>
        <dsp:cNvPr id="0" name=""/>
        <dsp:cNvSpPr/>
      </dsp:nvSpPr>
      <dsp:spPr>
        <a:xfrm>
          <a:off x="554514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EFFBD-4879-49D4-A3DA-DEF5C17B9745}">
      <dsp:nvSpPr>
        <dsp:cNvPr id="0" name=""/>
        <dsp:cNvSpPr/>
      </dsp:nvSpPr>
      <dsp:spPr>
        <a:xfrm>
          <a:off x="603727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u="sng" kern="1200"/>
            <a:t>ACTIVITY</a:t>
          </a:r>
          <a:endParaRPr lang="en-US" sz="6500" kern="1200"/>
        </a:p>
      </dsp:txBody>
      <dsp:txXfrm>
        <a:off x="6119647" y="551349"/>
        <a:ext cx="4264426" cy="2647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F8935B-EE64-4101-8543-8811FDECD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7CFEB38-FEC6-41B5-BAD2-B272A9BDE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C4C0F5-BEDE-4188-85E0-6D5A6BD64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2A5557-8147-419A-AEEE-F8B4A39C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9154C3-3135-4B0D-AAF0-B0136399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4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AE4517-E6C8-4DB1-BA17-5E0C9AF0B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9A638BF-7020-4E2A-8422-BFC0CC7B5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DABD06-15DB-4D1D-AAB7-6DEEB180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D41068-156A-4450-8381-17BB84854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47635B-4304-40DF-B49D-06194554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6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275C246-3310-4E47-9E65-50C3608B8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C726EBA-3B68-4926-BB85-1C31DF321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C96BB0-3EE7-487D-9BB1-21EAB8D2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9327DF-3755-4B28-BB28-858E8788A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B8241D-ECAE-4D01-88D5-56AD2656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6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7478E0-A4AD-4F3E-B37E-734F2405B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3CF039-C909-4A89-BEC4-11B196619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73FE4D-C5DE-4601-A106-C93DF29E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D9F737C-B99E-4878-B104-0BAF4734B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A44A47-BD5B-4009-B8B0-9B1FD9460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7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69AAF6-3DF3-4B5E-B3A4-779E0B5A4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70C5FC-2370-4AF4-9300-C6951FB4C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D8F4FB-6A8D-493A-9DF0-377A79FDD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94A931-3E6C-430B-BDF0-A1E92C0B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A1808B-3D76-4752-A45B-8B232C42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13B455-6A79-48DA-B564-B34B22FA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8D456F-EF67-4746-9825-3845A825D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7911CA-9AEA-401E-AC1A-CE873BB4A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86F781-F675-498A-B677-F1B07F0F3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806525-FB91-4BBC-B9A2-2253C97FE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0473FC3-9B40-44DE-94B2-85951178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5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01B06F-1CF5-4181-99A6-534ED035A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764AFD1-FB88-4A2F-871C-EBF8D9FDA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19E20F-E1A1-41C1-B305-FCEAD10A0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5AFACBE-D476-4EBC-812C-34DCE9A96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0F3C66-505B-4E59-9F0D-AFEC616B8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185822F-6FCA-477B-8E33-2363EB23B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0F57FA2-213D-4751-B54B-3FDE7411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56E2105-256A-47B7-9B43-2DCF209E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3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8F984D-66A3-4A49-A217-29FB87FA6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BF315FA-BDA4-4EDD-9616-2C0654D86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00A1DDB-E730-4DC4-8944-8057619F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4D7F20A-15CD-4890-BD25-2A397D898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D61208C-A854-4807-97BC-D86621DA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EF5FDF0-D62A-4408-BB51-95EDB59C3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DD5BCE8-E67E-4BB4-B095-D4F60D67A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47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962978-AF55-476A-9232-DF962541D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C54A04-3EF0-41E0-9E29-509B79D89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B844FB9-850A-4C8C-BDC9-13578FBD0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58B22E-17C2-4E5F-854F-ED77947E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911AB79-E9AE-49E6-8001-50EA9143C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89A12B-8DA1-4C90-86FC-71AFEA1ED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6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8E1DA1-5B4C-49C5-9A11-D49EA82AF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32838D0-288F-4DA7-BA8C-7C93D96CA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428D1D2-09B3-48E1-9F16-00F654F68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33D7C0C-B268-4486-A13B-EF170D93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50D847-3C47-43C5-8DDB-D6C98925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0CD9587-153C-4F98-8B3A-3CF3DA08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9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54CE0C3-A98E-4BD8-91BE-9095356B3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85AE723-9F24-42A7-8146-45D7076F1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405CD0-B534-45CE-AD13-89C650C43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D6225-3517-4B16-9CFB-4CFBED172756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B6BD7D-D9C7-4349-801A-6345F297B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3EBAAB-E4F2-4430-B4BC-83E8B800A9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37FDC-FCAB-4B8F-86A3-1B70C2BC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782-47B8-490A-8943-D40E9276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	UNIT-5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EA4FAB7-F200-44C4-96D9-1E3485F5F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MODALS</a:t>
            </a:r>
          </a:p>
        </p:txBody>
      </p:sp>
    </p:spTree>
    <p:extLst>
      <p:ext uri="{BB962C8B-B14F-4D97-AF65-F5344CB8AC3E}">
        <p14:creationId xmlns:p14="http://schemas.microsoft.com/office/powerpoint/2010/main" val="2234913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456A784-7AFA-4770-92EB-97C624D035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015446"/>
            <a:ext cx="10905066" cy="4827107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20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19D577F-B925-4DC5-AB25-B96EBBF5EA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6465" y="643467"/>
            <a:ext cx="10299070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05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3DD35D2-87ED-4107-AE06-BA154A9B9D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6465" y="643467"/>
            <a:ext cx="10299070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18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44DA2E9-8DA9-445A-A505-4A80F61563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68534"/>
            <a:ext cx="10905066" cy="5120931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2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21. Which modals do you use to express ability?</a:t>
            </a:r>
          </a:p>
          <a:p>
            <a:r>
              <a:rPr lang="en-US" sz="4000" dirty="0"/>
              <a:t>A.	must/have to</a:t>
            </a:r>
          </a:p>
          <a:p>
            <a:r>
              <a:rPr lang="en-US" sz="4000" dirty="0"/>
              <a:t>B.	should/shouldn't</a:t>
            </a:r>
          </a:p>
          <a:p>
            <a:r>
              <a:rPr lang="en-US" sz="4000" dirty="0"/>
              <a:t>C.	can/be able to</a:t>
            </a:r>
          </a:p>
          <a:p>
            <a:r>
              <a:rPr lang="en-US" sz="4000" dirty="0"/>
              <a:t>D.	can/must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473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22. Which modals do you use to give advice?</a:t>
            </a:r>
          </a:p>
          <a:p>
            <a:r>
              <a:rPr lang="en-US" sz="3600" dirty="0"/>
              <a:t>A.	can/could</a:t>
            </a:r>
          </a:p>
          <a:p>
            <a:r>
              <a:rPr lang="en-US" sz="3600" dirty="0"/>
              <a:t>B.	should/might</a:t>
            </a:r>
          </a:p>
          <a:p>
            <a:r>
              <a:rPr lang="en-US" sz="3600" dirty="0"/>
              <a:t>C.	should/shouldn't</a:t>
            </a:r>
          </a:p>
          <a:p>
            <a:r>
              <a:rPr lang="en-US" sz="3600" dirty="0"/>
              <a:t>D.	have to/must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69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23. Which modal do you use to express prohibition?</a:t>
            </a:r>
          </a:p>
          <a:p>
            <a:r>
              <a:rPr lang="en-US" dirty="0"/>
              <a:t>A.	should</a:t>
            </a:r>
          </a:p>
          <a:p>
            <a:r>
              <a:rPr lang="en-US" dirty="0"/>
              <a:t>B.	can</a:t>
            </a:r>
          </a:p>
          <a:p>
            <a:r>
              <a:rPr lang="en-US" dirty="0"/>
              <a:t>C.	have to</a:t>
            </a:r>
          </a:p>
          <a:p>
            <a:r>
              <a:rPr lang="en-US" dirty="0"/>
              <a:t>D.	can't</a:t>
            </a:r>
          </a:p>
          <a:p>
            <a:endParaRPr lang="en-US" dirty="0"/>
          </a:p>
          <a:p>
            <a:r>
              <a:rPr lang="en-US" dirty="0"/>
              <a:t>24.Find a similar sentence:</a:t>
            </a:r>
          </a:p>
          <a:p>
            <a:r>
              <a:rPr lang="en-US" dirty="0"/>
              <a:t>It is illegal for us to smoke here.</a:t>
            </a:r>
          </a:p>
          <a:p>
            <a:endParaRPr lang="en-US" dirty="0"/>
          </a:p>
          <a:p>
            <a:r>
              <a:rPr lang="en-US" dirty="0"/>
              <a:t>A.	We shouldn't smoke here.</a:t>
            </a:r>
          </a:p>
          <a:p>
            <a:r>
              <a:rPr lang="en-US" dirty="0"/>
              <a:t>B.	We can't smoke here.</a:t>
            </a:r>
          </a:p>
          <a:p>
            <a:r>
              <a:rPr lang="en-US" dirty="0"/>
              <a:t>C.	We don't have to smoke here.</a:t>
            </a:r>
          </a:p>
          <a:p>
            <a:r>
              <a:rPr lang="en-US" dirty="0"/>
              <a:t>D.	We have to smoke here.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69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25. The family can't decide where to go on vacation. They ____________ go to Los Angeles or they ____________ go to Hawaii.</a:t>
            </a:r>
          </a:p>
          <a:p>
            <a:r>
              <a:rPr lang="en-US" sz="3600" dirty="0"/>
              <a:t>A.	could.... couldn't</a:t>
            </a:r>
          </a:p>
          <a:p>
            <a:r>
              <a:rPr lang="en-US" sz="3600" dirty="0"/>
              <a:t>B.	May.... are able to</a:t>
            </a:r>
          </a:p>
          <a:p>
            <a:r>
              <a:rPr lang="en-US" sz="3600" dirty="0"/>
              <a:t>C.	might...may</a:t>
            </a:r>
          </a:p>
          <a:p>
            <a:r>
              <a:rPr lang="en-US" sz="3600" dirty="0"/>
              <a:t>D.	should... should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69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EFD0E8E8-C530-4B2D-A01A-CCD47590B6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D3CC14-CAE2-4E4F-917C-09E64A9AC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1091821"/>
            <a:ext cx="3801581" cy="4674358"/>
          </a:xfrm>
        </p:spPr>
        <p:txBody>
          <a:bodyPr anchor="ctr">
            <a:normAutofit/>
          </a:bodyPr>
          <a:lstStyle/>
          <a:p>
            <a:endParaRPr lang="en-US" sz="6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53472F09-8E00-4E02-9034-0A382CF663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15915" y="727306"/>
            <a:ext cx="4639824" cy="4639824"/>
          </a:xfrm>
          <a:custGeom>
            <a:avLst/>
            <a:gdLst>
              <a:gd name="connsiteX0" fmla="*/ 2319912 w 4639824"/>
              <a:gd name="connsiteY0" fmla="*/ 0 h 4639824"/>
              <a:gd name="connsiteX1" fmla="*/ 4639824 w 4639824"/>
              <a:gd name="connsiteY1" fmla="*/ 2319912 h 4639824"/>
              <a:gd name="connsiteX2" fmla="*/ 2319912 w 4639824"/>
              <a:gd name="connsiteY2" fmla="*/ 4639824 h 4639824"/>
              <a:gd name="connsiteX3" fmla="*/ 0 w 4639824"/>
              <a:gd name="connsiteY3" fmla="*/ 2319912 h 4639824"/>
              <a:gd name="connsiteX4" fmla="*/ 2319912 w 4639824"/>
              <a:gd name="connsiteY4" fmla="*/ 0 h 463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9824" h="4639824">
                <a:moveTo>
                  <a:pt x="2319912" y="0"/>
                </a:moveTo>
                <a:cubicBezTo>
                  <a:pt x="3601164" y="0"/>
                  <a:pt x="4639824" y="1038660"/>
                  <a:pt x="4639824" y="2319912"/>
                </a:cubicBezTo>
                <a:cubicBezTo>
                  <a:pt x="4639824" y="3601164"/>
                  <a:pt x="3601164" y="4639824"/>
                  <a:pt x="2319912" y="4639824"/>
                </a:cubicBezTo>
                <a:cubicBezTo>
                  <a:pt x="1038660" y="4639824"/>
                  <a:pt x="0" y="3601164"/>
                  <a:pt x="0" y="2319912"/>
                </a:cubicBezTo>
                <a:cubicBezTo>
                  <a:pt x="0" y="1038660"/>
                  <a:pt x="1038660" y="0"/>
                  <a:pt x="2319912" y="0"/>
                </a:cubicBezTo>
                <a:close/>
              </a:path>
            </a:pathLst>
          </a:cu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4DA077B8-7326-4434-87ED-77DF3CF3DC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07227" y="1253852"/>
            <a:ext cx="457200" cy="457200"/>
          </a:xfrm>
          <a:prstGeom prst="ellipse">
            <a:avLst/>
          </a:pr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79CDED1-AC9C-4A80-B334-1309DEAD54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480791" y="0"/>
            <a:ext cx="2229415" cy="1711051"/>
          </a:xfrm>
          <a:custGeom>
            <a:avLst/>
            <a:gdLst>
              <a:gd name="connsiteX0" fmla="*/ 1731031 w 2229415"/>
              <a:gd name="connsiteY0" fmla="*/ 1711051 h 1711051"/>
              <a:gd name="connsiteX1" fmla="*/ 2229415 w 2229415"/>
              <a:gd name="connsiteY1" fmla="*/ 1711051 h 1711051"/>
              <a:gd name="connsiteX2" fmla="*/ 2220570 w 2229415"/>
              <a:gd name="connsiteY2" fmla="*/ 1665525 h 1711051"/>
              <a:gd name="connsiteX3" fmla="*/ 118985 w 2229415"/>
              <a:gd name="connsiteY3" fmla="*/ 3008 h 1711051"/>
              <a:gd name="connsiteX4" fmla="*/ 0 w 2229415"/>
              <a:gd name="connsiteY4" fmla="*/ 0 h 1711051"/>
              <a:gd name="connsiteX5" fmla="*/ 0 w 2229415"/>
              <a:gd name="connsiteY5" fmla="*/ 474250 h 1711051"/>
              <a:gd name="connsiteX6" fmla="*/ 187921 w 2229415"/>
              <a:gd name="connsiteY6" fmla="*/ 483739 h 1711051"/>
              <a:gd name="connsiteX7" fmla="*/ 1656728 w 2229415"/>
              <a:gd name="connsiteY7" fmla="*/ 1515386 h 1711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9415" h="1711051">
                <a:moveTo>
                  <a:pt x="1731031" y="1711051"/>
                </a:moveTo>
                <a:lnTo>
                  <a:pt x="2229415" y="1711051"/>
                </a:lnTo>
                <a:lnTo>
                  <a:pt x="2220570" y="1665525"/>
                </a:lnTo>
                <a:cubicBezTo>
                  <a:pt x="1951414" y="739745"/>
                  <a:pt x="1119014" y="53700"/>
                  <a:pt x="118985" y="3008"/>
                </a:cubicBezTo>
                <a:lnTo>
                  <a:pt x="0" y="0"/>
                </a:lnTo>
                <a:lnTo>
                  <a:pt x="0" y="474250"/>
                </a:lnTo>
                <a:lnTo>
                  <a:pt x="187921" y="483739"/>
                </a:lnTo>
                <a:cubicBezTo>
                  <a:pt x="836687" y="549625"/>
                  <a:pt x="1385706" y="952924"/>
                  <a:pt x="1656728" y="151538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FD961BDC-5B67-481B-B628-6C15F4724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88704" y="3819513"/>
            <a:ext cx="731520" cy="731520"/>
          </a:xfrm>
          <a:prstGeom prst="ellipse">
            <a:avLst/>
          </a:prstGeom>
          <a:solidFill>
            <a:schemeClr val="accent6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06CC263E-5CD3-42BB-99F8-3C062C4B56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350573" y="4944229"/>
            <a:ext cx="1645920" cy="1645920"/>
          </a:xfrm>
          <a:prstGeom prst="ellipse">
            <a:avLst/>
          </a:prstGeom>
          <a:solidFill>
            <a:schemeClr val="tx1">
              <a:lumMod val="75000"/>
              <a:lumOff val="2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4978D2-8FF9-491F-B068-8AE5F7DDF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4793" y="1760562"/>
            <a:ext cx="3582537" cy="333687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b="1" u="sng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Exercise-5.3   </a:t>
            </a:r>
            <a:endParaRPr lang="en-US" sz="4000" dirty="0">
              <a:solidFill>
                <a:srgbClr val="FF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94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But now that I have finished college and have a job, I realize that living at home _____ drive my parents and me crazy. (potentially)</a:t>
            </a:r>
          </a:p>
          <a:p>
            <a:r>
              <a:rPr lang="en-US" dirty="0"/>
              <a:t>a. might have</a:t>
            </a:r>
          </a:p>
          <a:p>
            <a:r>
              <a:rPr lang="en-US" dirty="0"/>
              <a:t>b. would</a:t>
            </a:r>
          </a:p>
          <a:p>
            <a:r>
              <a:rPr lang="en-US" dirty="0"/>
              <a:t>c. should</a:t>
            </a:r>
          </a:p>
          <a:p>
            <a:r>
              <a:rPr lang="en-US" dirty="0"/>
              <a:t>d. would have</a:t>
            </a:r>
          </a:p>
          <a:p>
            <a:r>
              <a:rPr lang="en-US" dirty="0"/>
              <a:t>e. should have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29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67D4D3-A37F-4E00-87A2-B59D41C88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Exercise-5.1    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Complete the text with </a:t>
            </a:r>
            <a:r>
              <a:rPr lang="en-US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must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mustn’t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 </a:t>
            </a:r>
            <a:r>
              <a:rPr lang="en-US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to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don’t have</a:t>
            </a:r>
            <a:r>
              <a:rPr lang="en-US" sz="22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Tips for being a nurse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A366CF-6F38-4532-B3FE-A8449FC0D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1595" marR="0">
              <a:lnSpc>
                <a:spcPts val="1375"/>
              </a:lnSpc>
              <a:spcBef>
                <a:spcPts val="5"/>
              </a:spcBef>
              <a:spcAft>
                <a:spcPts val="0"/>
              </a:spcAf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1595" marR="0">
              <a:lnSpc>
                <a:spcPts val="1375"/>
              </a:lnSpc>
              <a:spcBef>
                <a:spcPts val="5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1595" marR="0">
              <a:lnSpc>
                <a:spcPts val="1375"/>
              </a:lnSpc>
              <a:spcBef>
                <a:spcPts val="5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have to wear a uniform and you</a:t>
            </a:r>
          </a:p>
          <a:p>
            <a:pPr marL="61595" marR="2745740">
              <a:spcBef>
                <a:spcPts val="0"/>
              </a:spcBef>
              <a:spcAft>
                <a:spcPts val="0"/>
              </a:spcAft>
              <a:tabLst>
                <a:tab pos="506730" algn="l"/>
                <a:tab pos="1300480" algn="l"/>
                <a:tab pos="1452880" algn="l"/>
                <a:tab pos="1592580" algn="l"/>
                <a:tab pos="1876425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(1)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to/</a:t>
            </a:r>
            <a:r>
              <a:rPr lang="en-US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must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keep it always clean. You</a:t>
            </a:r>
            <a:r>
              <a:rPr lang="en-US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able to stand the sight of blood.</a:t>
            </a:r>
            <a:r>
              <a:rPr lang="en-US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(3)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	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caring and friendly. You</a:t>
            </a:r>
            <a:r>
              <a:rPr lang="en-US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(4)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impatient </a:t>
            </a:r>
            <a:r>
              <a:rPr lang="en-US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rude.</a:t>
            </a:r>
          </a:p>
          <a:p>
            <a:pPr marL="61595" marR="280098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1341755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</a:t>
            </a:r>
            <a:r>
              <a:rPr lang="en-US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(5)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talk to relatives but </a:t>
            </a:r>
            <a:r>
              <a:rPr lang="en-US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sometimes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can help you and the patients.</a:t>
            </a:r>
            <a:r>
              <a:rPr lang="en-US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(6)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prescribe medicine-that’s the doctor's job.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61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Unfortunately, it's not so easy to find to find an apartment in the city. Without an agent, you_____ not be able to find all the available listings. (possibility)</a:t>
            </a:r>
          </a:p>
          <a:p>
            <a:endParaRPr lang="en-US" dirty="0"/>
          </a:p>
          <a:p>
            <a:r>
              <a:rPr lang="en-US" dirty="0"/>
              <a:t>a. ought to</a:t>
            </a:r>
          </a:p>
          <a:p>
            <a:r>
              <a:rPr lang="en-US" dirty="0"/>
              <a:t>b. must</a:t>
            </a:r>
          </a:p>
          <a:p>
            <a:r>
              <a:rPr lang="en-US" dirty="0"/>
              <a:t>c. should</a:t>
            </a:r>
          </a:p>
          <a:p>
            <a:r>
              <a:rPr lang="en-US" dirty="0"/>
              <a:t>d. might</a:t>
            </a:r>
          </a:p>
          <a:p>
            <a:r>
              <a:rPr lang="en-US" dirty="0"/>
              <a:t>e. can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95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Before now, I couldn't sign a lease, but now I _____ because I am twenty-one.</a:t>
            </a:r>
          </a:p>
          <a:p>
            <a:r>
              <a:rPr lang="en-US" dirty="0"/>
              <a:t>a. able</a:t>
            </a:r>
          </a:p>
          <a:p>
            <a:r>
              <a:rPr lang="en-US" dirty="0"/>
              <a:t>b. can</a:t>
            </a:r>
          </a:p>
          <a:p>
            <a:r>
              <a:rPr lang="en-US" dirty="0"/>
              <a:t>c. can able</a:t>
            </a:r>
          </a:p>
          <a:p>
            <a:r>
              <a:rPr lang="en-US" dirty="0"/>
              <a:t>d. can do</a:t>
            </a:r>
          </a:p>
          <a:p>
            <a:r>
              <a:rPr lang="en-US" dirty="0"/>
              <a:t>e. sign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44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I asked my friends to help me move because I knew that I _____ fit all my possessions into my little car. (inability)</a:t>
            </a:r>
          </a:p>
          <a:p>
            <a:endParaRPr lang="en-US" dirty="0"/>
          </a:p>
          <a:p>
            <a:r>
              <a:rPr lang="en-US" dirty="0"/>
              <a:t>a. can't be able to</a:t>
            </a:r>
          </a:p>
          <a:p>
            <a:r>
              <a:rPr lang="en-US" dirty="0"/>
              <a:t>b. not able to</a:t>
            </a:r>
          </a:p>
          <a:p>
            <a:r>
              <a:rPr lang="en-US" dirty="0"/>
              <a:t>c. don't be able to</a:t>
            </a:r>
          </a:p>
          <a:p>
            <a:r>
              <a:rPr lang="en-US" dirty="0"/>
              <a:t>d. couldn't</a:t>
            </a:r>
          </a:p>
          <a:p>
            <a:r>
              <a:rPr lang="en-US" dirty="0"/>
              <a:t>e. couldn't be able 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08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He added, " I _____ help earlier in the morning than later in the afternoon." (preference)</a:t>
            </a:r>
          </a:p>
          <a:p>
            <a:endParaRPr lang="en-US" dirty="0"/>
          </a:p>
          <a:p>
            <a:r>
              <a:rPr lang="en-US" dirty="0"/>
              <a:t>a. would better</a:t>
            </a:r>
          </a:p>
          <a:p>
            <a:r>
              <a:rPr lang="en-US" dirty="0"/>
              <a:t>b. would like</a:t>
            </a:r>
          </a:p>
          <a:p>
            <a:r>
              <a:rPr lang="en-US" dirty="0"/>
              <a:t>c. would have</a:t>
            </a:r>
          </a:p>
          <a:p>
            <a:r>
              <a:rPr lang="en-US" dirty="0"/>
              <a:t>d. would rather</a:t>
            </a:r>
          </a:p>
          <a:p>
            <a:r>
              <a:rPr lang="en-US" dirty="0"/>
              <a:t>e. would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502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My father also offered to help me move. He __________ really eager to have me move out! (conclusion)</a:t>
            </a:r>
          </a:p>
          <a:p>
            <a:endParaRPr lang="en-US" dirty="0"/>
          </a:p>
          <a:p>
            <a:r>
              <a:rPr lang="en-US" dirty="0"/>
              <a:t>a. must have been</a:t>
            </a:r>
          </a:p>
          <a:p>
            <a:r>
              <a:rPr lang="en-US" dirty="0"/>
              <a:t>b. would</a:t>
            </a:r>
          </a:p>
          <a:p>
            <a:r>
              <a:rPr lang="en-US" dirty="0"/>
              <a:t>c. can have been</a:t>
            </a:r>
          </a:p>
          <a:p>
            <a:r>
              <a:rPr lang="en-US" dirty="0"/>
              <a:t>d. ought to have</a:t>
            </a:r>
          </a:p>
          <a:p>
            <a:r>
              <a:rPr lang="en-US" dirty="0"/>
              <a:t>e. has to be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01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Another friend told me that he ______ me move, but he never showed up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</a:t>
            </a:r>
            <a:r>
              <a:rPr lang="en-US" dirty="0"/>
              <a:t>. would help</a:t>
            </a:r>
          </a:p>
          <a:p>
            <a:r>
              <a:rPr lang="en-US" dirty="0"/>
              <a:t>b. would have helped</a:t>
            </a:r>
          </a:p>
          <a:p>
            <a:r>
              <a:rPr lang="en-US" dirty="0"/>
              <a:t>c. will help</a:t>
            </a:r>
          </a:p>
          <a:p>
            <a:r>
              <a:rPr lang="en-US" dirty="0"/>
              <a:t>d. would helped</a:t>
            </a:r>
          </a:p>
          <a:p>
            <a:r>
              <a:rPr lang="en-US" dirty="0"/>
              <a:t>e. will have helped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8044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8. I was using my pencil a minute ago .It ________be here somewhere!</a:t>
            </a:r>
          </a:p>
          <a:p>
            <a:r>
              <a:rPr lang="en-US" sz="3600" dirty="0"/>
              <a:t>a. can</a:t>
            </a:r>
          </a:p>
          <a:p>
            <a:r>
              <a:rPr lang="en-US" sz="3600" dirty="0"/>
              <a:t>b. could</a:t>
            </a:r>
          </a:p>
          <a:p>
            <a:r>
              <a:rPr lang="en-US" sz="3600" dirty="0"/>
              <a:t>c. must</a:t>
            </a:r>
          </a:p>
          <a:p>
            <a:r>
              <a:rPr lang="en-US" sz="3600" dirty="0"/>
              <a:t>d. would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88329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 My parents are happy for me, but warned, "You _____ spend all your money each month. Save a little extra money for unexpected emergencies."</a:t>
            </a:r>
          </a:p>
          <a:p>
            <a:endParaRPr lang="en-US" dirty="0"/>
          </a:p>
          <a:p>
            <a:r>
              <a:rPr lang="en-US" dirty="0"/>
              <a:t>a. should</a:t>
            </a:r>
          </a:p>
          <a:p>
            <a:r>
              <a:rPr lang="en-US" dirty="0"/>
              <a:t>b. ought not to</a:t>
            </a:r>
          </a:p>
          <a:p>
            <a:r>
              <a:rPr lang="en-US" dirty="0"/>
              <a:t>c. must not have</a:t>
            </a:r>
          </a:p>
          <a:p>
            <a:r>
              <a:rPr lang="en-US" dirty="0"/>
              <a:t>d. aren't able to</a:t>
            </a:r>
          </a:p>
          <a:p>
            <a:r>
              <a:rPr lang="en-US" dirty="0"/>
              <a:t>e. would not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1518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10. Which sign are you more likely to see at an airport: Bags ____ not be left unattended.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can</a:t>
            </a:r>
          </a:p>
          <a:p>
            <a:pPr marL="0" indent="0">
              <a:buNone/>
            </a:pPr>
            <a:r>
              <a:rPr lang="en-US" dirty="0"/>
              <a:t>b. must</a:t>
            </a:r>
          </a:p>
          <a:p>
            <a:pPr marL="0" indent="0">
              <a:buNone/>
            </a:pPr>
            <a:r>
              <a:rPr lang="en-US" dirty="0"/>
              <a:t>c. may</a:t>
            </a:r>
          </a:p>
          <a:p>
            <a:pPr marL="0" indent="0">
              <a:buNone/>
            </a:pPr>
            <a:r>
              <a:rPr lang="en-US" dirty="0"/>
              <a:t>d. 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269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11. 	Whose is this bag? - I don’t know, but it _____ belong to </a:t>
            </a:r>
            <a:r>
              <a:rPr lang="en-US" sz="3600" dirty="0" err="1"/>
              <a:t>Yuta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dirty="0"/>
              <a:t>a. could</a:t>
            </a:r>
          </a:p>
          <a:p>
            <a:pPr marL="0" indent="0">
              <a:buNone/>
            </a:pPr>
            <a:r>
              <a:rPr lang="en-US" sz="3600" dirty="0"/>
              <a:t>b. may</a:t>
            </a:r>
          </a:p>
          <a:p>
            <a:pPr marL="0" indent="0">
              <a:buNone/>
            </a:pPr>
            <a:r>
              <a:rPr lang="en-US" sz="3600" dirty="0"/>
              <a:t>c. should</a:t>
            </a:r>
          </a:p>
          <a:p>
            <a:pPr marL="0" indent="0">
              <a:buNone/>
            </a:pPr>
            <a:r>
              <a:rPr lang="en-US" sz="3600" dirty="0"/>
              <a:t>d. would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2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FA67CD3-AB4E-4A7A-BEB8-53C445D8C4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7CF545F-9C2E-4446-97CD-AD92990C2B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7F3F25-D4B1-4CD2-B8AB-C44C3FF9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xmlns="" id="{339C8D78-A644-462F-B674-F440635E53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Pencil">
            <a:extLst>
              <a:ext uri="{FF2B5EF4-FFF2-40B4-BE49-F238E27FC236}">
                <a16:creationId xmlns:a16="http://schemas.microsoft.com/office/drawing/2014/main" xmlns="" id="{028BFE2B-F786-4546-A09E-BD17A8AF9B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129FF2-BCF6-4639-BDA7-4702CE955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Exercise-5.2</a:t>
            </a:r>
            <a:endParaRPr 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0229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12. I _____ on the wood floor, but it was too hard, so I bought a sofa-bed. (option not taken)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could sleep</a:t>
            </a:r>
          </a:p>
          <a:p>
            <a:pPr marL="0" indent="0">
              <a:buNone/>
            </a:pPr>
            <a:r>
              <a:rPr lang="en-US" dirty="0"/>
              <a:t>b. couldn't sleep</a:t>
            </a:r>
          </a:p>
          <a:p>
            <a:pPr marL="0" indent="0">
              <a:buNone/>
            </a:pPr>
            <a:r>
              <a:rPr lang="en-US" dirty="0"/>
              <a:t>c. could have slept</a:t>
            </a:r>
          </a:p>
          <a:p>
            <a:pPr marL="0" indent="0">
              <a:buNone/>
            </a:pPr>
            <a:r>
              <a:rPr lang="en-US" dirty="0"/>
              <a:t>d. could of slept</a:t>
            </a:r>
          </a:p>
          <a:p>
            <a:pPr marL="0" indent="0">
              <a:buNone/>
            </a:pPr>
            <a:r>
              <a:rPr lang="en-US" dirty="0"/>
              <a:t>e. couldn't have slept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269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13. It _____ about a year until I am able to completely furnish my apartment. (prediction)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must take</a:t>
            </a:r>
          </a:p>
          <a:p>
            <a:pPr marL="0" indent="0">
              <a:buNone/>
            </a:pPr>
            <a:r>
              <a:rPr lang="en-US" dirty="0"/>
              <a:t>b. will take</a:t>
            </a:r>
          </a:p>
          <a:p>
            <a:pPr marL="0" indent="0">
              <a:buNone/>
            </a:pPr>
            <a:r>
              <a:rPr lang="en-US" dirty="0"/>
              <a:t>c. would take</a:t>
            </a:r>
          </a:p>
          <a:p>
            <a:pPr marL="0" indent="0">
              <a:buNone/>
            </a:pPr>
            <a:r>
              <a:rPr lang="en-US" dirty="0"/>
              <a:t>d. will have taken</a:t>
            </a:r>
          </a:p>
          <a:p>
            <a:pPr marL="0" indent="0">
              <a:buNone/>
            </a:pPr>
            <a:r>
              <a:rPr lang="en-US" dirty="0"/>
              <a:t>e. must have taken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269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14. By this time next year, I _____ a lot about living independently. (time-relative prediction)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must learn</a:t>
            </a:r>
          </a:p>
          <a:p>
            <a:pPr marL="0" indent="0">
              <a:buNone/>
            </a:pPr>
            <a:r>
              <a:rPr lang="en-US" dirty="0"/>
              <a:t>b. will learn</a:t>
            </a:r>
          </a:p>
          <a:p>
            <a:pPr marL="0" indent="0">
              <a:buNone/>
            </a:pPr>
            <a:r>
              <a:rPr lang="en-US" dirty="0"/>
              <a:t>c. would learn</a:t>
            </a:r>
          </a:p>
          <a:p>
            <a:pPr marL="0" indent="0">
              <a:buNone/>
            </a:pPr>
            <a:r>
              <a:rPr lang="en-US" dirty="0"/>
              <a:t>d. will have learned</a:t>
            </a:r>
          </a:p>
          <a:p>
            <a:pPr marL="0" indent="0">
              <a:buNone/>
            </a:pPr>
            <a:r>
              <a:rPr lang="en-US" dirty="0"/>
              <a:t>e. must have learned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75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15. What do you want to do? - Well, we _______ have a picnic, but it looks like rain.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can</a:t>
            </a:r>
          </a:p>
          <a:p>
            <a:pPr marL="0" indent="0">
              <a:buNone/>
            </a:pPr>
            <a:r>
              <a:rPr lang="en-US" dirty="0"/>
              <a:t>b. could</a:t>
            </a:r>
          </a:p>
          <a:p>
            <a:pPr marL="0" indent="0">
              <a:buNone/>
            </a:pPr>
            <a:r>
              <a:rPr lang="en-US" dirty="0"/>
              <a:t>c. should</a:t>
            </a:r>
          </a:p>
          <a:p>
            <a:pPr marL="0" indent="0">
              <a:buNone/>
            </a:pPr>
            <a:r>
              <a:rPr lang="en-US" dirty="0"/>
              <a:t>d. would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58A7BD-388E-43BD-A8F9-DD298CDF8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Exercise-5.4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0B28B0D-FD26-49D4-8502-C8A7E3404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965"/>
            <a:ext cx="10515600" cy="4864998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They _________ call tomorrow. I hope so!</a:t>
            </a:r>
            <a:endParaRPr lang="en-US" dirty="0">
              <a:effectLst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may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 shall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 would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 should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2.It’s the best movie I have ever seen. You ______ see it. </a:t>
            </a:r>
            <a:endParaRPr lang="en-US" dirty="0">
              <a:effectLst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may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 must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 might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marR="0" indent="-229235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 should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7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xmlns="" id="{DE1DFBC5-F28D-434F-9E7A-A72EC7681B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1067" y="643467"/>
            <a:ext cx="7129865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8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16CBF0D-253A-40D8-9956-814AB40818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6429" y="643467"/>
            <a:ext cx="763914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9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0EFB2A2-3DAC-4251-8242-F9107B9C89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1067" y="643467"/>
            <a:ext cx="7129865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9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5025255-4B28-45B1-AECE-47EBE6E019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5128" y="643467"/>
            <a:ext cx="682426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4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1667FE7-9B41-4F06-AEF2-8188DBE55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2868" y="643467"/>
            <a:ext cx="738324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E42EA538-F74B-436A-BA7B-694205BE34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6465" y="643467"/>
            <a:ext cx="10299070" cy="5571065"/>
          </a:xfrm>
          <a:prstGeom prst="rect">
            <a:avLst/>
          </a:prstGeom>
          <a:ln>
            <a:noFill/>
          </a:ln>
        </p:spPr>
      </p:pic>
      <p:sp>
        <p:nvSpPr>
          <p:cNvPr id="41" name="Isosceles Triangle 40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217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C79BD32-2328-485B-923A-4AA69AB6C5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6597" y="643467"/>
            <a:ext cx="742513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3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00BA0C0-676B-45C9-B6D5-0F300DF1EA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670" y="512759"/>
            <a:ext cx="7555439" cy="5701773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4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93431B1-2E0F-4262-9C26-0371E4B5B8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288485"/>
            <a:ext cx="8307229" cy="5926047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6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9781660-2C19-4A4F-B08A-D24DCD5DC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9311" y="512759"/>
            <a:ext cx="8004292" cy="5701773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0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166C6D1-23AC-49C4-BA07-238E4E9F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7200" y="461737"/>
            <a:ext cx="2149361" cy="1870055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775CD93-9DF2-48CB-9F57-1BCA9A46C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52604" y="453981"/>
            <a:ext cx="6675120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ADC3D2-DFC5-44EB-A09A-F30B18189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213" y="731520"/>
            <a:ext cx="6089904" cy="1426464"/>
          </a:xfrm>
        </p:spPr>
        <p:txBody>
          <a:bodyPr>
            <a:normAutofit/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186B68C-84BC-4A6E-99D1-EE87483C13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C091803-41C2-48E0-9228-5148460C74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920" y="2480956"/>
            <a:ext cx="11264206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xmlns="" id="{F14B95CF-8A73-40B2-AE89-82455A66DB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847287"/>
              </p:ext>
            </p:extLst>
          </p:nvPr>
        </p:nvGraphicFramePr>
        <p:xfrm>
          <a:off x="788988" y="2798763"/>
          <a:ext cx="1059815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388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775CD93-9DF2-48CB-9F57-1BCA9A46C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45576C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9C6DC5-0EDE-4CDC-978D-F6DD634A0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 fontScale="90000"/>
          </a:bodyPr>
          <a:lstStyle/>
          <a:p>
            <a:pPr marL="0" marR="469900">
              <a:spcBef>
                <a:spcPts val="455"/>
              </a:spcBef>
              <a:spcAft>
                <a:spcPts val="0"/>
              </a:spcAft>
            </a:pPr>
            <a: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5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 A is calling to make an appointment. Student B is a receptionist in a doctor’s office. Complete the conversation with the best use of modals.</a:t>
            </a:r>
            <a:br>
              <a:rPr lang="en-US" sz="2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en-US" sz="2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687A5C5-8A80-4303-B205-84ECFBB134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4779"/>
          <a:stretch/>
        </p:blipFill>
        <p:spPr>
          <a:xfrm>
            <a:off x="4044603" y="448056"/>
            <a:ext cx="7680450" cy="380293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166C6D1-23AC-49C4-BA07-238E4E9F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C091803-41C2-48E0-9228-5148460C74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044603" y="4416552"/>
            <a:ext cx="7688475" cy="198424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025D12-5AE9-46AC-8225-FE3E4A5ED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4642338"/>
            <a:ext cx="7037591" cy="1564310"/>
          </a:xfrm>
        </p:spPr>
        <p:txBody>
          <a:bodyPr anchor="ctr">
            <a:normAutofit/>
          </a:bodyPr>
          <a:lstStyle/>
          <a:p>
            <a:pPr marL="0" marR="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Sample conversation: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 A: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Hello. I </a:t>
            </a:r>
            <a:r>
              <a:rPr lang="en-US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need to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make an appointment with the doctor.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 B: </a:t>
            </a:r>
            <a:r>
              <a:rPr lang="en-US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Would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you be available on Monday at 3:30?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400425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</a:t>
            </a:r>
            <a:r>
              <a:rPr lang="en-US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A: 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3476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Forte" pitchFamily="66" charset="0"/>
              </a:rPr>
              <a:t>When you get to practice against the best, it brings the best out </a:t>
            </a:r>
            <a:r>
              <a:rPr lang="en-US" sz="4800">
                <a:latin typeface="Forte" pitchFamily="66" charset="0"/>
              </a:rPr>
              <a:t>of </a:t>
            </a:r>
            <a:r>
              <a:rPr lang="en-US" sz="4800" smtClean="0">
                <a:latin typeface="Forte" pitchFamily="66" charset="0"/>
              </a:rPr>
              <a:t>you……!</a:t>
            </a:r>
            <a:endParaRPr lang="en-US" sz="4800" dirty="0" smtClean="0">
              <a:latin typeface="Forte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Forte" pitchFamily="66" charset="0"/>
              </a:rPr>
              <a:t> </a:t>
            </a:r>
            <a:r>
              <a:rPr lang="en-US" sz="4800" dirty="0" smtClean="0">
                <a:latin typeface="Forte" pitchFamily="66" charset="0"/>
              </a:rPr>
              <a:t>         Thank You </a:t>
            </a:r>
            <a:endParaRPr lang="en-US" sz="4800" dirty="0"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4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A55781E2-FC25-4EBB-91F7-73D8551F5C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4242" y="774176"/>
            <a:ext cx="8715552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3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0E576C-1EF7-43FD-898C-51F0A4CF1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2ED839-B43E-43E7-B2DD-A819FB898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I think that sign means we ________ enter the building. Look, there's a security guard too.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Won’t               B) Mustn’t                  C) Have to                 D) Will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Lindsay watched the movie in French and ________ understand very much of it.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Didn’t have to    B) Can’t                     C) Couldn’t                D) Can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4BE366-E5E5-4499-9F17-E587A0687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DABF9A-002D-464D-9ABC-9272C3D07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Before this year, I __________ move out of my parents' house because I did not have a job.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Couldn’t               B) Cannot                  C) Should                 D) May not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My best friend said, " I _____ help you move next week.”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able to                   B) Be able to              C) Will be able to             D) Must be able to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37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ADDE5A0D-1261-44A3-A457-1AD2BBF859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48206"/>
            <a:ext cx="10905066" cy="5361587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2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C345B59-293D-4A50-AB6C-4AE930938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6339" y="643467"/>
            <a:ext cx="943932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5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801</Words>
  <Application>Microsoft Office PowerPoint</Application>
  <PresentationFormat>Custom</PresentationFormat>
  <Paragraphs>174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 UNIT-5</vt:lpstr>
      <vt:lpstr>  Exercise-5.1       Complete the text with must / mustn’t or have to / don’t have to. Tips for being a nurse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Exercise-5.4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Student A is calling to make an appointment. Student B is a receptionist in a doctor’s office. Complete the conversation with the best use of modals.  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UNIT-5</dc:title>
  <dc:creator>Akash Pundir</dc:creator>
  <cp:lastModifiedBy>DELL</cp:lastModifiedBy>
  <cp:revision>7</cp:revision>
  <dcterms:created xsi:type="dcterms:W3CDTF">2020-12-24T08:52:43Z</dcterms:created>
  <dcterms:modified xsi:type="dcterms:W3CDTF">2020-12-29T13:04:36Z</dcterms:modified>
</cp:coreProperties>
</file>